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Lumberjack" charset="1" panose="02000503050000020004"/>
      <p:regular r:id="rId12"/>
    </p:embeddedFont>
    <p:embeddedFont>
      <p:font typeface="Canva Sans" charset="1" panose="020B0503030501040103"/>
      <p:regular r:id="rId13"/>
    </p:embeddedFont>
    <p:embeddedFont>
      <p:font typeface="Canva Sans Bold" charset="1" panose="020B0803030501040103"/>
      <p:regular r:id="rId14"/>
    </p:embeddedFont>
    <p:embeddedFont>
      <p:font typeface="Canva Sans Italics" charset="1" panose="020B0503030501040103"/>
      <p:regular r:id="rId15"/>
    </p:embeddedFont>
    <p:embeddedFont>
      <p:font typeface="Canva Sans Bold Italics" charset="1" panose="020B0803030501040103"/>
      <p:regular r:id="rId16"/>
    </p:embeddedFont>
    <p:embeddedFont>
      <p:font typeface="Canva Sans Medium" charset="1" panose="020B0603030501040103"/>
      <p:regular r:id="rId17"/>
    </p:embeddedFont>
    <p:embeddedFont>
      <p:font typeface="Canva Sans Medium Italics" charset="1" panose="020B0603030501040103"/>
      <p:regular r:id="rId18"/>
    </p:embeddedFont>
    <p:embeddedFont>
      <p:font typeface="Open Sans" charset="1" panose="020B0606030504020204"/>
      <p:regular r:id="rId19"/>
    </p:embeddedFont>
    <p:embeddedFont>
      <p:font typeface="Open Sans Bold" charset="1" panose="020B0806030504020204"/>
      <p:regular r:id="rId20"/>
    </p:embeddedFont>
    <p:embeddedFont>
      <p:font typeface="Open Sans Italics" charset="1" panose="020B0606030504020204"/>
      <p:regular r:id="rId21"/>
    </p:embeddedFont>
    <p:embeddedFont>
      <p:font typeface="Open Sans Bold Italics" charset="1" panose="020B0806030504020204"/>
      <p:regular r:id="rId22"/>
    </p:embeddedFont>
    <p:embeddedFont>
      <p:font typeface="Open Sans Light" charset="1" panose="020B0306030504020204"/>
      <p:regular r:id="rId23"/>
    </p:embeddedFont>
    <p:embeddedFont>
      <p:font typeface="Open Sans Light Italics" charset="1" panose="020B0306030504020204"/>
      <p:regular r:id="rId24"/>
    </p:embeddedFont>
    <p:embeddedFont>
      <p:font typeface="Open Sans Ultra-Bold" charset="1" panose="00000000000000000000"/>
      <p:regular r:id="rId25"/>
    </p:embeddedFont>
    <p:embeddedFont>
      <p:font typeface="Open Sans Ultra-Bold Italics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2.png" Type="http://schemas.openxmlformats.org/officeDocument/2006/relationships/image"/><Relationship Id="rId4" Target="https://docs.google.com/document/d/1TeEHJtbsmuFkpWh7w-vJv7XFkoE2HG8h/edit?usp=sharing&amp;ouid=104949241474309420204&amp;rtpof=true&amp;sd=true" TargetMode="External" Type="http://schemas.openxmlformats.org/officeDocument/2006/relationships/hyperlink"/><Relationship Id="rId5" Target="https://docs.google.com/document/d/1TeEHJtbsmuFkpWh7w-vJv7XFkoE2HG8h/edit?usp=sharing&amp;ouid=104949241474309420204&amp;rtpof=true&amp;sd=true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29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343" r="0" b="-141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46609" y="1156553"/>
            <a:ext cx="11594782" cy="4114800"/>
            <a:chOff x="0" y="0"/>
            <a:chExt cx="3053770" cy="10837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53770" cy="1083733"/>
            </a:xfrm>
            <a:custGeom>
              <a:avLst/>
              <a:gdLst/>
              <a:ahLst/>
              <a:cxnLst/>
              <a:rect r="r" b="b" t="t" l="l"/>
              <a:pathLst>
                <a:path h="1083733" w="3053770">
                  <a:moveTo>
                    <a:pt x="0" y="0"/>
                  </a:moveTo>
                  <a:lnTo>
                    <a:pt x="3053770" y="0"/>
                  </a:lnTo>
                  <a:lnTo>
                    <a:pt x="3053770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48BAC3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053770" cy="1121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189246" y="758411"/>
            <a:ext cx="3909508" cy="1115852"/>
            <a:chOff x="0" y="0"/>
            <a:chExt cx="1029665" cy="2938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9665" cy="293887"/>
            </a:xfrm>
            <a:custGeom>
              <a:avLst/>
              <a:gdLst/>
              <a:ahLst/>
              <a:cxnLst/>
              <a:rect r="r" b="b" t="t" l="l"/>
              <a:pathLst>
                <a:path h="293887" w="1029665">
                  <a:moveTo>
                    <a:pt x="0" y="0"/>
                  </a:moveTo>
                  <a:lnTo>
                    <a:pt x="1029665" y="0"/>
                  </a:lnTo>
                  <a:lnTo>
                    <a:pt x="1029665" y="293887"/>
                  </a:lnTo>
                  <a:lnTo>
                    <a:pt x="0" y="29388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029665" cy="3319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371311" y="600840"/>
            <a:ext cx="2477358" cy="855721"/>
          </a:xfrm>
          <a:custGeom>
            <a:avLst/>
            <a:gdLst/>
            <a:ahLst/>
            <a:cxnLst/>
            <a:rect r="r" b="b" t="t" l="l"/>
            <a:pathLst>
              <a:path h="855721" w="2477358">
                <a:moveTo>
                  <a:pt x="0" y="0"/>
                </a:moveTo>
                <a:lnTo>
                  <a:pt x="2477358" y="0"/>
                </a:lnTo>
                <a:lnTo>
                  <a:pt x="2477358" y="855720"/>
                </a:lnTo>
                <a:lnTo>
                  <a:pt x="0" y="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011632" y="2052697"/>
            <a:ext cx="10264735" cy="2503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6"/>
              </a:lnSpc>
            </a:pPr>
            <a:r>
              <a:rPr lang="en-US" sz="5200">
                <a:solidFill>
                  <a:srgbClr val="292929"/>
                </a:solidFill>
                <a:latin typeface="Lumberjack"/>
              </a:rPr>
              <a:t>РАДИО ASIA+ ПРЕДСТАВЛЯЕТ РУБРИКУ</a:t>
            </a:r>
          </a:p>
          <a:p>
            <a:pPr algn="ctr">
              <a:lnSpc>
                <a:spcPts val="4316"/>
              </a:lnSpc>
            </a:pPr>
          </a:p>
          <a:p>
            <a:pPr algn="ctr">
              <a:lnSpc>
                <a:spcPts val="6058"/>
              </a:lnSpc>
            </a:pPr>
            <a:r>
              <a:rPr lang="en-US" sz="7299">
                <a:solidFill>
                  <a:srgbClr val="292929"/>
                </a:solidFill>
                <a:latin typeface="Lumberjack"/>
              </a:rPr>
              <a:t>“ДОКТОР ПОДСКАЖЕТ”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8529" y="356293"/>
            <a:ext cx="17500140" cy="8938350"/>
            <a:chOff x="0" y="0"/>
            <a:chExt cx="4609090" cy="23541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09090" cy="2354133"/>
            </a:xfrm>
            <a:custGeom>
              <a:avLst/>
              <a:gdLst/>
              <a:ahLst/>
              <a:cxnLst/>
              <a:rect r="r" b="b" t="t" l="l"/>
              <a:pathLst>
                <a:path h="2354133" w="4609090">
                  <a:moveTo>
                    <a:pt x="0" y="0"/>
                  </a:moveTo>
                  <a:lnTo>
                    <a:pt x="4609090" y="0"/>
                  </a:lnTo>
                  <a:lnTo>
                    <a:pt x="4609090" y="2354133"/>
                  </a:lnTo>
                  <a:lnTo>
                    <a:pt x="0" y="2354133"/>
                  </a:lnTo>
                  <a:close/>
                </a:path>
              </a:pathLst>
            </a:custGeom>
            <a:solidFill>
              <a:srgbClr val="F7FDFE">
                <a:alpha val="86667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609090" cy="23922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22676" y="2687235"/>
            <a:ext cx="9754849" cy="4276465"/>
            <a:chOff x="0" y="0"/>
            <a:chExt cx="2569178" cy="112631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69178" cy="1126312"/>
            </a:xfrm>
            <a:custGeom>
              <a:avLst/>
              <a:gdLst/>
              <a:ahLst/>
              <a:cxnLst/>
              <a:rect r="r" b="b" t="t" l="l"/>
              <a:pathLst>
                <a:path h="1126312" w="2569178">
                  <a:moveTo>
                    <a:pt x="0" y="0"/>
                  </a:moveTo>
                  <a:lnTo>
                    <a:pt x="2569178" y="0"/>
                  </a:lnTo>
                  <a:lnTo>
                    <a:pt x="2569178" y="1126312"/>
                  </a:lnTo>
                  <a:lnTo>
                    <a:pt x="0" y="11263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48BAC3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569178" cy="1164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1577043" y="2080582"/>
            <a:ext cx="4687007" cy="6240137"/>
            <a:chOff x="0" y="0"/>
            <a:chExt cx="3663950" cy="48780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750" y="31750"/>
              <a:ext cx="3600450" cy="4814570"/>
            </a:xfrm>
            <a:custGeom>
              <a:avLst/>
              <a:gdLst/>
              <a:ahLst/>
              <a:cxnLst/>
              <a:rect r="r" b="b" t="t" l="l"/>
              <a:pathLst>
                <a:path h="4814570" w="360045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l="-108454" t="-21074" r="-69367" b="-17433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663950" cy="4878070"/>
            </a:xfrm>
            <a:custGeom>
              <a:avLst/>
              <a:gdLst/>
              <a:ahLst/>
              <a:cxnLst/>
              <a:rect r="r" b="b" t="t" l="l"/>
              <a:pathLst>
                <a:path h="4878070" w="366395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7FDFE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5371311" y="600840"/>
            <a:ext cx="2477358" cy="855721"/>
          </a:xfrm>
          <a:custGeom>
            <a:avLst/>
            <a:gdLst/>
            <a:ahLst/>
            <a:cxnLst/>
            <a:rect r="r" b="b" t="t" l="l"/>
            <a:pathLst>
              <a:path h="855721" w="2477358">
                <a:moveTo>
                  <a:pt x="0" y="0"/>
                </a:moveTo>
                <a:lnTo>
                  <a:pt x="2477358" y="0"/>
                </a:lnTo>
                <a:lnTo>
                  <a:pt x="2477358" y="855720"/>
                </a:lnTo>
                <a:lnTo>
                  <a:pt x="0" y="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98551" y="3410370"/>
            <a:ext cx="8803099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48BAC3"/>
                </a:solidFill>
                <a:latin typeface="Lumberjack"/>
              </a:rPr>
              <a:t>Время выхода:</a:t>
            </a:r>
            <a:r>
              <a:rPr lang="en-US" sz="5199">
                <a:solidFill>
                  <a:srgbClr val="000000"/>
                </a:solidFill>
                <a:latin typeface="Lumberjack"/>
              </a:rPr>
              <a:t> по согласованию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48BAC3"/>
                </a:solidFill>
                <a:latin typeface="Lumberjack"/>
              </a:rPr>
              <a:t>Кол-во выходов:</a:t>
            </a:r>
            <a:r>
              <a:rPr lang="en-US" sz="5199">
                <a:solidFill>
                  <a:srgbClr val="000000"/>
                </a:solidFill>
                <a:latin typeface="Lumberjack"/>
              </a:rPr>
              <a:t> 12 раз по будням, 24 раза в выходные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272393" cy="10287000"/>
            <a:chOff x="0" y="0"/>
            <a:chExt cx="1651988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1988" cy="2709333"/>
            </a:xfrm>
            <a:custGeom>
              <a:avLst/>
              <a:gdLst/>
              <a:ahLst/>
              <a:cxnLst/>
              <a:rect r="r" b="b" t="t" l="l"/>
              <a:pathLst>
                <a:path h="2709333" w="1651988">
                  <a:moveTo>
                    <a:pt x="0" y="0"/>
                  </a:moveTo>
                  <a:lnTo>
                    <a:pt x="1651988" y="0"/>
                  </a:lnTo>
                  <a:lnTo>
                    <a:pt x="16519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8BAC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651988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7950" y="1028700"/>
            <a:ext cx="17101350" cy="2355401"/>
            <a:chOff x="0" y="0"/>
            <a:chExt cx="4504059" cy="6203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04059" cy="620353"/>
            </a:xfrm>
            <a:custGeom>
              <a:avLst/>
              <a:gdLst/>
              <a:ahLst/>
              <a:cxnLst/>
              <a:rect r="r" b="b" t="t" l="l"/>
              <a:pathLst>
                <a:path h="620353" w="4504059">
                  <a:moveTo>
                    <a:pt x="0" y="0"/>
                  </a:moveTo>
                  <a:lnTo>
                    <a:pt x="4504059" y="0"/>
                  </a:lnTo>
                  <a:lnTo>
                    <a:pt x="4504059" y="620353"/>
                  </a:lnTo>
                  <a:lnTo>
                    <a:pt x="0" y="620353"/>
                  </a:lnTo>
                  <a:close/>
                </a:path>
              </a:pathLst>
            </a:custGeom>
            <a:solidFill>
              <a:srgbClr val="2D354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504059" cy="658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57950" y="3384101"/>
            <a:ext cx="5871443" cy="5871420"/>
            <a:chOff x="0" y="0"/>
            <a:chExt cx="6350025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7380" t="0" r="-22618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776139" y="1700782"/>
            <a:ext cx="3652665" cy="1011237"/>
            <a:chOff x="0" y="0"/>
            <a:chExt cx="962019" cy="26633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62019" cy="266334"/>
            </a:xfrm>
            <a:custGeom>
              <a:avLst/>
              <a:gdLst/>
              <a:ahLst/>
              <a:cxnLst/>
              <a:rect r="r" b="b" t="t" l="l"/>
              <a:pathLst>
                <a:path h="266334" w="962019">
                  <a:moveTo>
                    <a:pt x="0" y="0"/>
                  </a:moveTo>
                  <a:lnTo>
                    <a:pt x="962019" y="0"/>
                  </a:lnTo>
                  <a:lnTo>
                    <a:pt x="962019" y="266334"/>
                  </a:lnTo>
                  <a:lnTo>
                    <a:pt x="0" y="2663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7FDFE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62019" cy="304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238243" y="1778374"/>
            <a:ext cx="2728458" cy="856054"/>
          </a:xfrm>
          <a:custGeom>
            <a:avLst/>
            <a:gdLst/>
            <a:ahLst/>
            <a:cxnLst/>
            <a:rect r="r" b="b" t="t" l="l"/>
            <a:pathLst>
              <a:path h="856054" w="2728458">
                <a:moveTo>
                  <a:pt x="0" y="0"/>
                </a:moveTo>
                <a:lnTo>
                  <a:pt x="2728458" y="0"/>
                </a:lnTo>
                <a:lnTo>
                  <a:pt x="2728458" y="856053"/>
                </a:lnTo>
                <a:lnTo>
                  <a:pt x="0" y="856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063571" y="1923190"/>
            <a:ext cx="6062864" cy="947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0"/>
              </a:lnSpc>
            </a:pPr>
            <a:r>
              <a:rPr lang="en-US" sz="8000">
                <a:solidFill>
                  <a:srgbClr val="F7FDFE"/>
                </a:solidFill>
                <a:latin typeface="Bebas Neue"/>
              </a:rPr>
              <a:t>ОПИСАНИЕ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474786" y="3780256"/>
            <a:ext cx="10784514" cy="5669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52"/>
              </a:lnSpc>
            </a:pPr>
            <a:r>
              <a:rPr lang="en-US" sz="3600">
                <a:solidFill>
                  <a:srgbClr val="211F20"/>
                </a:solidFill>
                <a:latin typeface="Lumberjack"/>
              </a:rPr>
              <a:t>2-минутная рубрика на радио Asia-Plus, в которой опытные практикующие врачи Таджикистана дают легкие ответы на сложные вопросы.</a:t>
            </a:r>
          </a:p>
          <a:p>
            <a:pPr>
              <a:lnSpc>
                <a:spcPts val="5652"/>
              </a:lnSpc>
            </a:pPr>
            <a:r>
              <a:rPr lang="en-US" sz="3600">
                <a:solidFill>
                  <a:srgbClr val="211F20"/>
                </a:solidFill>
                <a:latin typeface="Lumberjack"/>
              </a:rPr>
              <a:t>Каждый день у нас возникают вопросы, связанные с состоянием нашего здоровья. Но где найти точный ответ, к кому обратиться как отличить экспертное мнение от многочисленных мифов «добрых советчиков»? - Доктор подскажет!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5294" y="3841526"/>
            <a:ext cx="18518589" cy="6493099"/>
            <a:chOff x="0" y="0"/>
            <a:chExt cx="4877324" cy="17101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77324" cy="1710117"/>
            </a:xfrm>
            <a:custGeom>
              <a:avLst/>
              <a:gdLst/>
              <a:ahLst/>
              <a:cxnLst/>
              <a:rect r="r" b="b" t="t" l="l"/>
              <a:pathLst>
                <a:path h="1710117" w="4877324">
                  <a:moveTo>
                    <a:pt x="0" y="0"/>
                  </a:moveTo>
                  <a:lnTo>
                    <a:pt x="4877324" y="0"/>
                  </a:lnTo>
                  <a:lnTo>
                    <a:pt x="4877324" y="1710117"/>
                  </a:lnTo>
                  <a:lnTo>
                    <a:pt x="0" y="1710117"/>
                  </a:lnTo>
                  <a:close/>
                </a:path>
              </a:pathLst>
            </a:custGeom>
            <a:solidFill>
              <a:srgbClr val="48BAC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77324" cy="1748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28700" y="1143032"/>
            <a:ext cx="8115300" cy="8115268"/>
            <a:chOff x="0" y="0"/>
            <a:chExt cx="6350025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24999" t="0" r="-24999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flipV="true">
            <a:off x="10192039" y="8358196"/>
            <a:ext cx="9177125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5371311" y="600840"/>
            <a:ext cx="2477358" cy="855721"/>
          </a:xfrm>
          <a:custGeom>
            <a:avLst/>
            <a:gdLst/>
            <a:ahLst/>
            <a:cxnLst/>
            <a:rect r="r" b="b" t="t" l="l"/>
            <a:pathLst>
              <a:path h="855721" w="2477358">
                <a:moveTo>
                  <a:pt x="0" y="0"/>
                </a:moveTo>
                <a:lnTo>
                  <a:pt x="2477358" y="0"/>
                </a:lnTo>
                <a:lnTo>
                  <a:pt x="2477358" y="855720"/>
                </a:lnTo>
                <a:lnTo>
                  <a:pt x="0" y="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354039" y="4863984"/>
            <a:ext cx="7283426" cy="2706927"/>
            <a:chOff x="0" y="0"/>
            <a:chExt cx="9711235" cy="3609235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9711235" cy="3609235"/>
              <a:chOff x="0" y="0"/>
              <a:chExt cx="6005995" cy="223216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005995" cy="2232162"/>
              </a:xfrm>
              <a:custGeom>
                <a:avLst/>
                <a:gdLst/>
                <a:ahLst/>
                <a:cxnLst/>
                <a:rect r="r" b="b" t="t" l="l"/>
                <a:pathLst>
                  <a:path h="2232162" w="6005995">
                    <a:moveTo>
                      <a:pt x="3002998" y="0"/>
                    </a:moveTo>
                    <a:cubicBezTo>
                      <a:pt x="1344488" y="0"/>
                      <a:pt x="0" y="499687"/>
                      <a:pt x="0" y="1116081"/>
                    </a:cubicBezTo>
                    <a:cubicBezTo>
                      <a:pt x="0" y="1732475"/>
                      <a:pt x="1344488" y="2232162"/>
                      <a:pt x="3002998" y="2232162"/>
                    </a:cubicBezTo>
                    <a:cubicBezTo>
                      <a:pt x="4661507" y="2232162"/>
                      <a:pt x="6005995" y="1732475"/>
                      <a:pt x="6005995" y="1116081"/>
                    </a:cubicBezTo>
                    <a:cubicBezTo>
                      <a:pt x="6005995" y="499687"/>
                      <a:pt x="4661507" y="0"/>
                      <a:pt x="3002998" y="0"/>
                    </a:cubicBezTo>
                    <a:close/>
                  </a:path>
                </a:pathLst>
              </a:custGeom>
              <a:solidFill>
                <a:srgbClr val="F7FDFE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563062" y="171165"/>
                <a:ext cx="4879871" cy="18517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516488" y="565521"/>
              <a:ext cx="6678260" cy="2382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>
                  <a:solidFill>
                    <a:srgbClr val="000000"/>
                  </a:solidFill>
                  <a:latin typeface="Lumberjack"/>
                  <a:hlinkClick r:id="rId4" tooltip="https://docs.google.com/document/d/1TeEHJtbsmuFkpWh7w-vJv7XFkoE2HG8h/edit?usp=sharing&amp;ouid=104949241474309420204&amp;rtpof=true&amp;sd=true"/>
                </a:rPr>
                <a:t>Ссылка на полное </a:t>
              </a:r>
            </a:p>
            <a:p>
              <a:pPr algn="ctr">
                <a:lnSpc>
                  <a:spcPts val="7279"/>
                </a:lnSpc>
              </a:pPr>
              <a:r>
                <a:rPr lang="en-US" sz="5199" u="sng">
                  <a:solidFill>
                    <a:srgbClr val="000000"/>
                  </a:solidFill>
                  <a:latin typeface="Lumberjack"/>
                  <a:hlinkClick r:id="rId5" tooltip="https://docs.google.com/document/d/1TeEHJtbsmuFkpWh7w-vJv7XFkoE2HG8h/edit?usp=sharing&amp;ouid=104949241474309420204&amp;rtpof=true&amp;sd=true"/>
                </a:rPr>
                <a:t>описание рубрики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DAFy5cNggng</dc:identifier>
  <dcterms:modified xsi:type="dcterms:W3CDTF">2011-08-01T06:04:30Z</dcterms:modified>
  <cp:revision>1</cp:revision>
  <dc:title>Радио Asia+ представляет</dc:title>
</cp:coreProperties>
</file>